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elegraf Bold" charset="1" panose="00000800000000000000"/>
      <p:regular r:id="rId26"/>
    </p:embeddedFont>
    <p:embeddedFont>
      <p:font typeface="Telegraf" charset="1" panose="00000500000000000000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Magnolia Script" charset="1" panose="02000503070000020003"/>
      <p:regular r:id="rId30"/>
    </p:embeddedFont>
    <p:embeddedFont>
      <p:font typeface="Agbalumo" charset="1" panose="00000000000000000000"/>
      <p:regular r:id="rId31"/>
    </p:embeddedFont>
    <p:embeddedFont>
      <p:font typeface="Archive" charset="1" panose="02000506040000020004"/>
      <p:regular r:id="rId32"/>
    </p:embeddedFont>
    <p:embeddedFont>
      <p:font typeface="Agrandir Grand Bold" charset="1" panose="00000807000000000000"/>
      <p:regular r:id="rId33"/>
    </p:embeddedFont>
    <p:embeddedFont>
      <p:font typeface="Open Sauce Bold Italics" charset="1" panose="00000800000000000000"/>
      <p:regular r:id="rId34"/>
    </p:embeddedFont>
    <p:embeddedFont>
      <p:font typeface="Canva Sans Bold" charset="1" panose="020B0803030501040103"/>
      <p:regular r:id="rId35"/>
    </p:embeddedFont>
    <p:embeddedFont>
      <p:font typeface="Canva Sans" charset="1" panose="020B0503030501040103"/>
      <p:regular r:id="rId36"/>
    </p:embeddedFont>
    <p:embeddedFont>
      <p:font typeface="Open Sauce Semi-Bold" charset="1" panose="000007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Relationship Id="rId8" Target="../media/image2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1.jpeg" Type="http://schemas.openxmlformats.org/officeDocument/2006/relationships/image"/><Relationship Id="rId7" Target="../media/image2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430" y="-72567"/>
            <a:ext cx="18528860" cy="10432134"/>
          </a:xfrm>
          <a:custGeom>
            <a:avLst/>
            <a:gdLst/>
            <a:ahLst/>
            <a:cxnLst/>
            <a:rect r="r" b="b" t="t" l="l"/>
            <a:pathLst>
              <a:path h="10432134" w="18528860">
                <a:moveTo>
                  <a:pt x="0" y="0"/>
                </a:moveTo>
                <a:lnTo>
                  <a:pt x="18528860" y="0"/>
                </a:lnTo>
                <a:lnTo>
                  <a:pt x="18528860" y="10432134"/>
                </a:lnTo>
                <a:lnTo>
                  <a:pt x="0" y="10432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5479" y="2190245"/>
            <a:ext cx="14105389" cy="339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47"/>
              </a:lnSpc>
            </a:pPr>
            <a:r>
              <a:rPr lang="en-US" sz="12399" b="true">
                <a:solidFill>
                  <a:srgbClr val="070707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Marketing  Presentation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319337" y="8872487"/>
            <a:ext cx="3122338" cy="3122338"/>
          </a:xfrm>
          <a:custGeom>
            <a:avLst/>
            <a:gdLst/>
            <a:ahLst/>
            <a:cxnLst/>
            <a:rect r="r" b="b" t="t" l="l"/>
            <a:pathLst>
              <a:path h="3122338" w="3122338">
                <a:moveTo>
                  <a:pt x="0" y="0"/>
                </a:moveTo>
                <a:lnTo>
                  <a:pt x="3122338" y="0"/>
                </a:lnTo>
                <a:lnTo>
                  <a:pt x="3122338" y="3122338"/>
                </a:lnTo>
                <a:lnTo>
                  <a:pt x="0" y="3122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60013"/>
            <a:ext cx="3324087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9"/>
              </a:lnSpc>
              <a:spcBef>
                <a:spcPct val="0"/>
              </a:spcBef>
            </a:pPr>
            <a:r>
              <a:rPr lang="en-US" b="true" sz="2599">
                <a:solidFill>
                  <a:srgbClr val="070707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45522"/>
            <a:ext cx="3324087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70707"/>
                </a:solidFill>
                <a:latin typeface="Telegraf"/>
                <a:ea typeface="Telegraf"/>
                <a:cs typeface="Telegraf"/>
                <a:sym typeface="Telegraf"/>
              </a:rPr>
              <a:t> DR/ Amira Sharaf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63478" y="7760013"/>
            <a:ext cx="3203266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9"/>
              </a:lnSpc>
              <a:spcBef>
                <a:spcPct val="0"/>
              </a:spcBef>
            </a:pPr>
            <a:r>
              <a:rPr lang="en-US" b="true" sz="2599">
                <a:solidFill>
                  <a:srgbClr val="070707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Presented To: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4637" y="8255047"/>
            <a:ext cx="328210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0707"/>
                </a:solidFill>
                <a:latin typeface="Open Sauce"/>
                <a:ea typeface="Open Sauce"/>
                <a:cs typeface="Open Sauce"/>
                <a:sym typeface="Open Sauce"/>
              </a:rPr>
              <a:t>Digital Egypt Pioneer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4419" y="-1641412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390" y="408166"/>
            <a:ext cx="857089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7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Buyer persona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390" y="2223183"/>
            <a:ext cx="16210044" cy="679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i="true" b="true">
                <a:solidFill>
                  <a:srgbClr val="010101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Family  : </a:t>
            </a:r>
          </a:p>
          <a:p>
            <a:pPr algn="l">
              <a:lnSpc>
                <a:spcPts val="5879"/>
              </a:lnSpc>
            </a:pP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Name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: Ali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Age: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10 year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Description :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Fathers and mothers who care with their children .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Fears: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Hygiene , sterilization standards. 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Marketing message : 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36670" y="-1749963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4" y="0"/>
                </a:lnTo>
                <a:lnTo>
                  <a:pt x="31208824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354858" y="5132042"/>
            <a:ext cx="3638573" cy="9525"/>
          </a:xfrm>
          <a:prstGeom prst="line">
            <a:avLst/>
          </a:prstGeom>
          <a:ln cap="flat" w="19050">
            <a:solidFill>
              <a:srgbClr val="3F6E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5317281" y="5122517"/>
            <a:ext cx="4288536" cy="9525"/>
          </a:xfrm>
          <a:prstGeom prst="line">
            <a:avLst/>
          </a:prstGeom>
          <a:ln cap="flat" w="19050">
            <a:solidFill>
              <a:srgbClr val="3F6E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929667" y="5112992"/>
            <a:ext cx="3800475" cy="9525"/>
          </a:xfrm>
          <a:prstGeom prst="line">
            <a:avLst/>
          </a:prstGeom>
          <a:ln cap="flat" w="19050">
            <a:solidFill>
              <a:srgbClr val="3F6E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4053992" y="5112992"/>
            <a:ext cx="3205308" cy="1933"/>
          </a:xfrm>
          <a:prstGeom prst="line">
            <a:avLst/>
          </a:prstGeom>
          <a:ln cap="flat" w="19050">
            <a:solidFill>
              <a:srgbClr val="3F6E8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-10800000">
            <a:off x="1031008" y="5122517"/>
            <a:ext cx="672802" cy="588702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AAB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4993456" y="5112992"/>
            <a:ext cx="672802" cy="588702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AAB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9605838" y="5103467"/>
            <a:ext cx="672802" cy="588702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898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3730166" y="5103467"/>
            <a:ext cx="672802" cy="588702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F6E8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399518"/>
            <a:ext cx="1385216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Schedule and Deadlines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017867"/>
            <a:ext cx="269414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10101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October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581621"/>
            <a:ext cx="336492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Conduct market research.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93456" y="6017867"/>
            <a:ext cx="246809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10101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November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93456" y="6581621"/>
            <a:ext cx="336492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Finalize public relations and media plan.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05817" y="6017867"/>
            <a:ext cx="22240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10101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December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05838" y="6581621"/>
            <a:ext cx="336492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Hold sales promotions.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30142" y="6017867"/>
            <a:ext cx="20514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10101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January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30142" y="6581621"/>
            <a:ext cx="336492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Write another activity, deadline or milestone here.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2793552"/>
            <a:ext cx="16230600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Lay out the timeline for the marketing activities and initiatives that will make the campaign succcesful.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-5684270" y="-1597563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4" y="0"/>
                </a:lnTo>
                <a:lnTo>
                  <a:pt x="31208824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1" id="31"/>
          <p:cNvGraphicFramePr/>
          <p:nvPr/>
        </p:nvGraphicFramePr>
        <p:xfrm>
          <a:off x="0" y="1135566"/>
          <a:ext cx="13987462" cy="6286500"/>
        </p:xfrm>
        <a:graphic>
          <a:graphicData uri="http://schemas.openxmlformats.org/presentationml/2006/ole">
            <p:oleObj imgW="16776700" imgH="90805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07427" y="-567509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8"/>
                </a:lnTo>
                <a:lnTo>
                  <a:pt x="0" y="17571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13309"/>
            <a:ext cx="727203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Budget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483" y="4438475"/>
            <a:ext cx="8115300" cy="259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Social media Ads 50 %. 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Content Creation 30 %. 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In - clinic Branding 20 %. 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Total Budget 2000 EGP.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0328" y="3758528"/>
            <a:ext cx="8115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Costs and Expenses: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64543" y="807949"/>
            <a:ext cx="9493025" cy="87007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63675" y="-3642109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8"/>
                </a:lnTo>
                <a:lnTo>
                  <a:pt x="0" y="17571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99857"/>
            <a:ext cx="1291896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Marketing Channels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289630"/>
            <a:ext cx="4389656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b="true" sz="26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Marketing Channel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2668" y="7812648"/>
            <a:ext cx="43896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Facebook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604558"/>
            <a:ext cx="4393625" cy="3354888"/>
            <a:chOff x="0" y="0"/>
            <a:chExt cx="5858166" cy="447318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6346" t="0" r="6346" b="0"/>
            <a:stretch>
              <a:fillRect/>
            </a:stretch>
          </p:blipFill>
          <p:spPr>
            <a:xfrm flipH="false" flipV="false">
              <a:off x="0" y="0"/>
              <a:ext cx="5858166" cy="4473184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6947188" y="3604558"/>
            <a:ext cx="4393625" cy="3354888"/>
            <a:chOff x="0" y="0"/>
            <a:chExt cx="5858166" cy="447318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0" t="24547" r="0" b="24547"/>
            <a:stretch>
              <a:fillRect/>
            </a:stretch>
          </p:blipFill>
          <p:spPr>
            <a:xfrm flipH="false" flipV="false">
              <a:off x="0" y="0"/>
              <a:ext cx="5858166" cy="4473184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2684056" y="3604558"/>
            <a:ext cx="4393625" cy="3354888"/>
            <a:chOff x="0" y="0"/>
            <a:chExt cx="5858166" cy="447318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/>
            <a:srcRect l="6346" t="0" r="6346" b="0"/>
            <a:stretch>
              <a:fillRect/>
            </a:stretch>
          </p:blipFill>
          <p:spPr>
            <a:xfrm flipH="false" flipV="false">
              <a:off x="0" y="0"/>
              <a:ext cx="5858166" cy="4473184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6947188" y="7289630"/>
            <a:ext cx="4389656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b="true" sz="26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Marketing Channel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51156" y="7812648"/>
            <a:ext cx="43896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Instgram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64812" y="7289630"/>
            <a:ext cx="4389656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b="true" sz="26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Marketing Channel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68781" y="7812648"/>
            <a:ext cx="43896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Google account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3544" y="-1749963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5850" y="4029361"/>
            <a:ext cx="2112891" cy="2112883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50456" t="0" r="-71997" b="-4830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35556" y="4029361"/>
            <a:ext cx="2112891" cy="2112883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44738" t="-7425" r="-67822" b="-39242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584433" y="4029361"/>
            <a:ext cx="2112891" cy="2112883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-8485" t="-4846" r="-5221" b="-65715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833310" y="4029361"/>
            <a:ext cx="2112891" cy="2112883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9"/>
              <a:stretch>
                <a:fillRect l="-47274" t="-6364" r="-50212" b="-2529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082187" y="4029361"/>
            <a:ext cx="2112891" cy="2112883"/>
            <a:chOff x="0" y="0"/>
            <a:chExt cx="6350025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-20153" t="-49396" r="-23580" b="-6620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2035531"/>
            <a:ext cx="1199511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Marketing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5850" y="7444799"/>
            <a:ext cx="242972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124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Add role here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35556" y="7444799"/>
            <a:ext cx="242972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124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Add role here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84433" y="7444799"/>
            <a:ext cx="242972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124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Add role here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33310" y="7444799"/>
            <a:ext cx="242972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124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Add role here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82187" y="7444799"/>
            <a:ext cx="242972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124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Add role here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5850" y="6456568"/>
            <a:ext cx="242972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spc="134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Member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35556" y="6456568"/>
            <a:ext cx="242972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spc="134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Member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84433" y="6456568"/>
            <a:ext cx="242972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spc="134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Member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33310" y="6456568"/>
            <a:ext cx="242972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spc="134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Member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82187" y="6456568"/>
            <a:ext cx="242972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spc="134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Member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6203" y="-3330540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87169" y="3569056"/>
          <a:ext cx="15713663" cy="5186384"/>
        </p:xfrm>
        <a:graphic>
          <a:graphicData uri="http://schemas.openxmlformats.org/drawingml/2006/table">
            <a:tbl>
              <a:tblPr/>
              <a:tblGrid>
                <a:gridCol w="3928416"/>
                <a:gridCol w="3928416"/>
                <a:gridCol w="3928416"/>
                <a:gridCol w="3928416"/>
              </a:tblGrid>
              <a:tr h="82115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Product/Service Marketed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Price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Place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Promotion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</a:tr>
              <a:tr h="11648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7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E8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7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98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7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AA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7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FCF"/>
                    </a:solidFill>
                  </a:tcPr>
                </a:tc>
              </a:tr>
              <a:tr h="10668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E8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98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AA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FCF"/>
                    </a:solidFill>
                  </a:tcPr>
                </a:tc>
              </a:tr>
              <a:tr h="10668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E8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98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AA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FCF"/>
                    </a:solidFill>
                  </a:tcPr>
                </a:tc>
              </a:tr>
              <a:tr h="10668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E8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98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AA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94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FC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700526" y="942975"/>
            <a:ext cx="1288694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7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Marketing Mix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7169" y="2317959"/>
            <a:ext cx="15713663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Optimize this marketing plan by identifying the following details of the campaign.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71283" y="-3225390"/>
            <a:ext cx="36647510" cy="20633312"/>
          </a:xfrm>
          <a:custGeom>
            <a:avLst/>
            <a:gdLst/>
            <a:ahLst/>
            <a:cxnLst/>
            <a:rect r="r" b="b" t="t" l="l"/>
            <a:pathLst>
              <a:path h="20633312" w="36647510">
                <a:moveTo>
                  <a:pt x="0" y="0"/>
                </a:moveTo>
                <a:lnTo>
                  <a:pt x="36647510" y="0"/>
                </a:lnTo>
                <a:lnTo>
                  <a:pt x="36647510" y="20633312"/>
                </a:lnTo>
                <a:lnTo>
                  <a:pt x="0" y="20633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31669" y="3686126"/>
            <a:ext cx="3051618" cy="305161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18191" y="3686126"/>
            <a:ext cx="3051618" cy="305161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0664" y="3686126"/>
            <a:ext cx="3051618" cy="305161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00405" y="7053166"/>
            <a:ext cx="471414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KPI #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592938"/>
            <a:ext cx="505755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Briefly elaborate on the KPI.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17841"/>
            <a:ext cx="16230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7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Performance Indicators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5849" y="7053166"/>
            <a:ext cx="471414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KPI #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98006" y="7592938"/>
            <a:ext cx="471414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Briefly elaborate on the KPI.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69401" y="7053166"/>
            <a:ext cx="471414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KPI #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69401" y="7592938"/>
            <a:ext cx="471414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Briefly elaborate on the KPI.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63675" y="-3642109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8"/>
                </a:lnTo>
                <a:lnTo>
                  <a:pt x="0" y="17571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028700"/>
            <a:ext cx="2951454" cy="2951442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24999" t="0" r="-24999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42879" y="1028700"/>
            <a:ext cx="2951454" cy="2951442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0" t="-25000" r="0" b="-2500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321135"/>
            <a:ext cx="10990132" cy="22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000" b="true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Got questions? Reach out.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069664"/>
            <a:ext cx="2900900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Email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641165"/>
            <a:ext cx="58018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hello@reallygreatsite.com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28156" y="7069664"/>
            <a:ext cx="3867859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Social Media</a:t>
            </a:r>
            <a:r>
              <a:rPr lang="en-US" sz="27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28156" y="7641165"/>
            <a:ext cx="426549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@reallygreatsite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3159" y="7069664"/>
            <a:ext cx="3144891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Call us</a:t>
            </a:r>
            <a:r>
              <a:rPr lang="en-US" sz="27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3159" y="7641165"/>
            <a:ext cx="47896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123-456-7890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60412" y="-1477356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4" y="0"/>
                </a:lnTo>
                <a:lnTo>
                  <a:pt x="31208824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37730" y="5333720"/>
            <a:ext cx="1974534" cy="1974534"/>
          </a:xfrm>
          <a:custGeom>
            <a:avLst/>
            <a:gdLst/>
            <a:ahLst/>
            <a:cxnLst/>
            <a:rect r="r" b="b" t="t" l="l"/>
            <a:pathLst>
              <a:path h="1974534" w="1974534">
                <a:moveTo>
                  <a:pt x="0" y="0"/>
                </a:moveTo>
                <a:lnTo>
                  <a:pt x="1974535" y="0"/>
                </a:lnTo>
                <a:lnTo>
                  <a:pt x="1974535" y="1974534"/>
                </a:lnTo>
                <a:lnTo>
                  <a:pt x="0" y="1974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6897490" y="1028700"/>
            <a:ext cx="46578" cy="822960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057275"/>
            <a:ext cx="5864027" cy="222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9"/>
              </a:lnSpc>
            </a:pPr>
            <a:r>
              <a:rPr lang="en-US" sz="7999" b="true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Resource </a:t>
            </a:r>
          </a:p>
          <a:p>
            <a:pPr algn="l">
              <a:lnSpc>
                <a:spcPts val="8319"/>
              </a:lnSpc>
            </a:pPr>
            <a:r>
              <a:rPr lang="en-US" sz="7999" b="true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10451"/>
            <a:ext cx="5243646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Use these design resources in your Canva Presentation. Happy designing! 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Delete or hide this page before presenting.</a:t>
            </a: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224981" y="1028700"/>
            <a:ext cx="2951454" cy="2951442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8224981" y="4643542"/>
            <a:ext cx="4393625" cy="3354888"/>
            <a:chOff x="0" y="0"/>
            <a:chExt cx="5858166" cy="447318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/>
            <a:srcRect l="24482" t="0" r="24482" b="0"/>
            <a:stretch>
              <a:fillRect/>
            </a:stretch>
          </p:blipFill>
          <p:spPr>
            <a:xfrm flipH="false" flipV="false">
              <a:off x="0" y="0"/>
              <a:ext cx="5858166" cy="4473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20825" y="-3808519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8"/>
                </a:lnTo>
                <a:lnTo>
                  <a:pt x="0" y="17571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64379" y="7276175"/>
            <a:ext cx="4747460" cy="1982125"/>
            <a:chOff x="0" y="0"/>
            <a:chExt cx="1250360" cy="522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0360" cy="522041"/>
            </a:xfrm>
            <a:custGeom>
              <a:avLst/>
              <a:gdLst/>
              <a:ahLst/>
              <a:cxnLst/>
              <a:rect r="r" b="b" t="t" l="l"/>
              <a:pathLst>
                <a:path h="522041" w="1250360">
                  <a:moveTo>
                    <a:pt x="0" y="0"/>
                  </a:moveTo>
                  <a:lnTo>
                    <a:pt x="1250360" y="0"/>
                  </a:lnTo>
                  <a:lnTo>
                    <a:pt x="1250360" y="522041"/>
                  </a:lnTo>
                  <a:lnTo>
                    <a:pt x="0" y="522041"/>
                  </a:lnTo>
                  <a:close/>
                </a:path>
              </a:pathLst>
            </a:custGeom>
            <a:solidFill>
              <a:srgbClr val="6898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50360" cy="569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699009" y="1028700"/>
            <a:ext cx="4560291" cy="1877885"/>
            <a:chOff x="0" y="0"/>
            <a:chExt cx="1201064" cy="494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1064" cy="494587"/>
            </a:xfrm>
            <a:custGeom>
              <a:avLst/>
              <a:gdLst/>
              <a:ahLst/>
              <a:cxnLst/>
              <a:rect r="r" b="b" t="t" l="l"/>
              <a:pathLst>
                <a:path h="494587" w="1201064">
                  <a:moveTo>
                    <a:pt x="0" y="0"/>
                  </a:moveTo>
                  <a:lnTo>
                    <a:pt x="1201064" y="0"/>
                  </a:lnTo>
                  <a:lnTo>
                    <a:pt x="1201064" y="494587"/>
                  </a:lnTo>
                  <a:lnTo>
                    <a:pt x="0" y="494587"/>
                  </a:lnTo>
                  <a:close/>
                </a:path>
              </a:pathLst>
            </a:custGeom>
            <a:solidFill>
              <a:srgbClr val="6898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01064" cy="542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64379" y="3133725"/>
            <a:ext cx="4747460" cy="1843365"/>
            <a:chOff x="0" y="0"/>
            <a:chExt cx="1250360" cy="4854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0360" cy="485495"/>
            </a:xfrm>
            <a:custGeom>
              <a:avLst/>
              <a:gdLst/>
              <a:ahLst/>
              <a:cxnLst/>
              <a:rect r="r" b="b" t="t" l="l"/>
              <a:pathLst>
                <a:path h="485495" w="1250360">
                  <a:moveTo>
                    <a:pt x="0" y="0"/>
                  </a:moveTo>
                  <a:lnTo>
                    <a:pt x="1250360" y="0"/>
                  </a:lnTo>
                  <a:lnTo>
                    <a:pt x="1250360" y="485495"/>
                  </a:lnTo>
                  <a:lnTo>
                    <a:pt x="0" y="485495"/>
                  </a:lnTo>
                  <a:close/>
                </a:path>
              </a:pathLst>
            </a:custGeom>
            <a:solidFill>
              <a:srgbClr val="6898A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50360" cy="533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99009" y="5200650"/>
            <a:ext cx="4560291" cy="1877885"/>
            <a:chOff x="0" y="0"/>
            <a:chExt cx="1201064" cy="4945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1064" cy="494587"/>
            </a:xfrm>
            <a:custGeom>
              <a:avLst/>
              <a:gdLst/>
              <a:ahLst/>
              <a:cxnLst/>
              <a:rect r="r" b="b" t="t" l="l"/>
              <a:pathLst>
                <a:path h="494587" w="1201064">
                  <a:moveTo>
                    <a:pt x="0" y="0"/>
                  </a:moveTo>
                  <a:lnTo>
                    <a:pt x="1201064" y="0"/>
                  </a:lnTo>
                  <a:lnTo>
                    <a:pt x="1201064" y="494587"/>
                  </a:lnTo>
                  <a:lnTo>
                    <a:pt x="0" y="494587"/>
                  </a:lnTo>
                  <a:close/>
                </a:path>
              </a:pathLst>
            </a:custGeom>
            <a:solidFill>
              <a:srgbClr val="6898A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01064" cy="542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7764379" y="1028700"/>
          <a:ext cx="9494921" cy="8229600"/>
        </p:xfrm>
        <a:graphic>
          <a:graphicData uri="http://schemas.openxmlformats.org/drawingml/2006/table">
            <a:tbl>
              <a:tblPr/>
              <a:tblGrid>
                <a:gridCol w="4842487"/>
                <a:gridCol w="4652434"/>
              </a:tblGrid>
              <a:tr h="20336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 for blur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 for confetti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6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 for a drumroll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 for mic drop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6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O for bubbles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Q for quiet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86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U for unveil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Any number from 0-9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for a timer</a:t>
                      </a:r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1028700" y="1085850"/>
            <a:ext cx="5895236" cy="217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999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Resource Page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048250"/>
            <a:ext cx="5243646" cy="337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</a:pPr>
            <a:r>
              <a:rPr lang="en-US" sz="24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Find the magic and fun in presenting with Canva Presentations. Press the following keys while on Present mode! </a:t>
            </a:r>
          </a:p>
          <a:p>
            <a:pPr algn="l" marL="0" indent="0" lvl="0">
              <a:lnSpc>
                <a:spcPts val="3840"/>
              </a:lnSpc>
            </a:pPr>
          </a:p>
          <a:p>
            <a:pPr algn="l" marL="0" indent="0" lvl="0">
              <a:lnSpc>
                <a:spcPts val="3840"/>
              </a:lnSpc>
            </a:pPr>
            <a:r>
              <a:rPr lang="en-US" sz="24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Delete or hide this page before presenting.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66283" y="-72567"/>
            <a:ext cx="24345755" cy="13707167"/>
          </a:xfrm>
          <a:custGeom>
            <a:avLst/>
            <a:gdLst/>
            <a:ahLst/>
            <a:cxnLst/>
            <a:rect r="r" b="b" t="t" l="l"/>
            <a:pathLst>
              <a:path h="13707167" w="24345755">
                <a:moveTo>
                  <a:pt x="0" y="0"/>
                </a:moveTo>
                <a:lnTo>
                  <a:pt x="24345755" y="0"/>
                </a:lnTo>
                <a:lnTo>
                  <a:pt x="24345755" y="13707167"/>
                </a:lnTo>
                <a:lnTo>
                  <a:pt x="0" y="1370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48670" y="4980517"/>
            <a:ext cx="6530545" cy="3305175"/>
            <a:chOff x="0" y="0"/>
            <a:chExt cx="1719979" cy="8704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19979" cy="870499"/>
            </a:xfrm>
            <a:custGeom>
              <a:avLst/>
              <a:gdLst/>
              <a:ahLst/>
              <a:cxnLst/>
              <a:rect r="r" b="b" t="t" l="l"/>
              <a:pathLst>
                <a:path h="870499" w="1719979">
                  <a:moveTo>
                    <a:pt x="0" y="0"/>
                  </a:moveTo>
                  <a:lnTo>
                    <a:pt x="1719979" y="0"/>
                  </a:lnTo>
                  <a:lnTo>
                    <a:pt x="1719979" y="870499"/>
                  </a:lnTo>
                  <a:lnTo>
                    <a:pt x="0" y="870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19979" cy="918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648670" y="4980517"/>
          <a:ext cx="6530545" cy="3305175"/>
        </p:xfrm>
        <a:graphic>
          <a:graphicData uri="http://schemas.openxmlformats.org/drawingml/2006/table">
            <a:tbl>
              <a:tblPr/>
              <a:tblGrid>
                <a:gridCol w="607320"/>
                <a:gridCol w="3145843"/>
              </a:tblGrid>
              <a:tr h="8262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Marketing 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Marketing Channels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Marketing Mix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KPIs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28700" y="4980517"/>
            <a:ext cx="6530545" cy="3305175"/>
            <a:chOff x="0" y="0"/>
            <a:chExt cx="1719979" cy="8704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19979" cy="870499"/>
            </a:xfrm>
            <a:custGeom>
              <a:avLst/>
              <a:gdLst/>
              <a:ahLst/>
              <a:cxnLst/>
              <a:rect r="r" b="b" t="t" l="l"/>
              <a:pathLst>
                <a:path h="870499" w="1719979">
                  <a:moveTo>
                    <a:pt x="0" y="0"/>
                  </a:moveTo>
                  <a:lnTo>
                    <a:pt x="1719979" y="0"/>
                  </a:lnTo>
                  <a:lnTo>
                    <a:pt x="1719979" y="870499"/>
                  </a:lnTo>
                  <a:lnTo>
                    <a:pt x="0" y="870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19979" cy="918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28700" y="4980517"/>
          <a:ext cx="6530545" cy="3305175"/>
        </p:xfrm>
        <a:graphic>
          <a:graphicData uri="http://schemas.openxmlformats.org/drawingml/2006/table">
            <a:tbl>
              <a:tblPr/>
              <a:tblGrid>
                <a:gridCol w="497808"/>
                <a:gridCol w="3255355"/>
              </a:tblGrid>
              <a:tr h="8262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Campaign 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Branding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Schedule and Deadlines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Budget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967890"/>
            <a:ext cx="691058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7796" y="-2784538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061787" y="1028700"/>
          <a:ext cx="7271974" cy="6583680"/>
        </p:xfrm>
        <a:graphic>
          <a:graphicData uri="http://schemas.openxmlformats.org/drawingml/2006/table">
            <a:tbl>
              <a:tblPr/>
              <a:tblGrid>
                <a:gridCol w="7271974"/>
              </a:tblGrid>
              <a:tr h="10722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2"/>
                        </a:lnSpc>
                        <a:defRPr/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Click the Share button on the top right corner</a:t>
                      </a:r>
                      <a:endParaRPr lang="en-US" sz="1100"/>
                    </a:p>
                    <a:p>
                      <a:pPr algn="ctr">
                        <a:lnSpc>
                          <a:spcPts val="2352"/>
                        </a:lnSpc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of your screen and select 'Present and Record.'</a:t>
                      </a:r>
                    </a:p>
                  </a:txBody>
                  <a:tcPr marL="152400" marR="152400" marT="152400" marB="152400" anchor="ctr">
                    <a:lnL cmpd="sng" algn="ctr" cap="flat" w="60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09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09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2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2"/>
                        </a:lnSpc>
                        <a:defRPr/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Click ‘Go to recording studio,’ where you can choose the video</a:t>
                      </a:r>
                      <a:endParaRPr lang="en-US" sz="1100"/>
                    </a:p>
                    <a:p>
                      <a:pPr algn="ctr">
                        <a:lnSpc>
                          <a:spcPts val="2352"/>
                        </a:lnSpc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and audio source for your video presentation.</a:t>
                      </a:r>
                    </a:p>
                  </a:txBody>
                  <a:tcPr marL="152400" marR="152400" marT="152400" marB="152400" anchor="ctr">
                    <a:lnL cmpd="sng" algn="ctr" cap="flat" w="60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09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2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2"/>
                        </a:lnSpc>
                        <a:defRPr/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Feel free to choose the ‘No camera’ option and record your voice only.</a:t>
                      </a: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60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09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2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2"/>
                        </a:lnSpc>
                        <a:defRPr/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Start recording, and press pause in between takes if you have to.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60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09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2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2"/>
                        </a:lnSpc>
                        <a:defRPr/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Once you're done, download your Canva Presentation in MP4 file format</a:t>
                      </a:r>
                      <a:endParaRPr lang="en-US" sz="1100"/>
                    </a:p>
                    <a:p>
                      <a:pPr algn="ctr">
                        <a:lnSpc>
                          <a:spcPts val="2352"/>
                        </a:lnSpc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or get a link to your Talking Presentation and share it with others.</a:t>
                      </a: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</a:p>
                  </a:txBody>
                  <a:tcPr marL="152400" marR="152400" marT="152400" marB="152400" anchor="ctr">
                    <a:lnL cmpd="sng" algn="ctr" cap="flat" w="60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09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2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2"/>
                        </a:lnSpc>
                        <a:defRPr/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You can also record a video inside the editor!</a:t>
                      </a:r>
                      <a:endParaRPr lang="en-US" sz="1100"/>
                    </a:p>
                    <a:p>
                      <a:pPr algn="ctr">
                        <a:lnSpc>
                          <a:spcPts val="2352"/>
                        </a:lnSpc>
                      </a:pPr>
                      <a:r>
                        <a:rPr lang="en-US" sz="1680">
                          <a:solidFill>
                            <a:srgbClr val="010101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Go to 'Uploads' and click on 'Record yourself'.</a:t>
                      </a:r>
                    </a:p>
                  </a:txBody>
                  <a:tcPr marL="152400" marR="152400" marT="152400" marB="152400" anchor="ctr">
                    <a:lnL cmpd="sng" algn="ctr" cap="flat" w="60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09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096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09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1076325"/>
            <a:ext cx="6616582" cy="219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7999" b="true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Resource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48250"/>
            <a:ext cx="5328663" cy="337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Presenting live not your thing? No worries! Record your Canva Presentation your audience can watch at their own pace. </a:t>
            </a:r>
          </a:p>
          <a:p>
            <a:pPr algn="l">
              <a:lnSpc>
                <a:spcPts val="3840"/>
              </a:lnSpc>
            </a:pPr>
          </a:p>
          <a:p>
            <a:pPr algn="l" marL="0" indent="0" lvl="0">
              <a:lnSpc>
                <a:spcPts val="3840"/>
              </a:lnSpc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Don't forget to delete or hide this page before presenting.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66283" y="-72567"/>
            <a:ext cx="24345755" cy="13707167"/>
          </a:xfrm>
          <a:custGeom>
            <a:avLst/>
            <a:gdLst/>
            <a:ahLst/>
            <a:cxnLst/>
            <a:rect r="r" b="b" t="t" l="l"/>
            <a:pathLst>
              <a:path h="13707167" w="24345755">
                <a:moveTo>
                  <a:pt x="0" y="0"/>
                </a:moveTo>
                <a:lnTo>
                  <a:pt x="24345755" y="0"/>
                </a:lnTo>
                <a:lnTo>
                  <a:pt x="24345755" y="13707167"/>
                </a:lnTo>
                <a:lnTo>
                  <a:pt x="0" y="1370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701" y="2202003"/>
            <a:ext cx="17924599" cy="780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7F564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The clinic is led by Dr. Mohamed </a:t>
            </a:r>
            <a:r>
              <a:rPr lang="en-US" sz="4399">
                <a:solidFill>
                  <a:srgbClr val="7F564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Yehia Sharaf, a highly experienced professor and lecturer in Egypt and abroad. </a:t>
            </a:r>
          </a:p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7F564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The clinic provides high-quality dental care with a strong reputation in the local area. </a:t>
            </a:r>
          </a:p>
          <a:p>
            <a:pPr algn="ctr">
              <a:lnSpc>
                <a:spcPts val="5719"/>
              </a:lnSpc>
              <a:spcBef>
                <a:spcPct val="0"/>
              </a:spcBef>
            </a:pPr>
          </a:p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7F564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The clinic offers a wide range of dental services, including: (Cosmetic dentistry Laser treatments Fillings, extraction, and cleaning Pediatric dental care Dental prosthetics for elderly patients). 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</a:p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7F564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The clinic is known for its professional standards, continuous sterilization, and special care for children and elderly patients.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08843" y="-52988"/>
            <a:ext cx="2948522" cy="2302615"/>
          </a:xfrm>
          <a:custGeom>
            <a:avLst/>
            <a:gdLst/>
            <a:ahLst/>
            <a:cxnLst/>
            <a:rect r="r" b="b" t="t" l="l"/>
            <a:pathLst>
              <a:path h="2302615" w="2948522">
                <a:moveTo>
                  <a:pt x="0" y="0"/>
                </a:moveTo>
                <a:lnTo>
                  <a:pt x="2948522" y="0"/>
                </a:lnTo>
                <a:lnTo>
                  <a:pt x="2948522" y="2302616"/>
                </a:lnTo>
                <a:lnTo>
                  <a:pt x="0" y="230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3656" y="579616"/>
            <a:ext cx="9873708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Clinic Overview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4419" y="-1641412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90769" y="859885"/>
            <a:ext cx="4283632" cy="4283615"/>
            <a:chOff x="0" y="0"/>
            <a:chExt cx="6350025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4352" t="0" r="-435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87522" y="5973954"/>
            <a:ext cx="14225646" cy="328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4" indent="-302262" lvl="1">
              <a:lnSpc>
                <a:spcPts val="4424"/>
              </a:lnSpc>
              <a:buFont typeface="Arial"/>
              <a:buChar char="•"/>
            </a:pPr>
            <a:r>
              <a:rPr lang="en-US" sz="2800">
                <a:solidFill>
                  <a:srgbClr val="010101"/>
                </a:solidFill>
                <a:latin typeface="Agbalumo"/>
                <a:ea typeface="Agbalumo"/>
                <a:cs typeface="Agbalumo"/>
                <a:sym typeface="Agbalumo"/>
              </a:rPr>
              <a:t>Build strong brand awareness on Facebook and Instagram.</a:t>
            </a:r>
          </a:p>
          <a:p>
            <a:pPr algn="just" marL="604524" indent="-302262" lvl="1">
              <a:lnSpc>
                <a:spcPts val="4424"/>
              </a:lnSpc>
              <a:buFont typeface="Arial"/>
              <a:buChar char="•"/>
            </a:pPr>
            <a:r>
              <a:rPr lang="en-US" sz="2800">
                <a:solidFill>
                  <a:srgbClr val="010101"/>
                </a:solidFill>
                <a:latin typeface="Agbalumo"/>
                <a:ea typeface="Agbalumo"/>
                <a:cs typeface="Agbalumo"/>
                <a:sym typeface="Agbalumo"/>
              </a:rPr>
              <a:t>Increase the number of new patients visiting the clinic.</a:t>
            </a:r>
          </a:p>
          <a:p>
            <a:pPr algn="just" marL="604524" indent="-302262" lvl="1">
              <a:lnSpc>
                <a:spcPts val="4424"/>
              </a:lnSpc>
              <a:buFont typeface="Arial"/>
              <a:buChar char="•"/>
            </a:pPr>
            <a:r>
              <a:rPr lang="en-US" sz="2800">
                <a:solidFill>
                  <a:srgbClr val="010101"/>
                </a:solidFill>
                <a:latin typeface="Agbalumo"/>
                <a:ea typeface="Agbalumo"/>
                <a:cs typeface="Agbalumo"/>
                <a:sym typeface="Agbalumo"/>
              </a:rPr>
              <a:t>Promote the clinic’s unique strengths (doctor’s expertise, sterilization, and</a:t>
            </a:r>
          </a:p>
          <a:p>
            <a:pPr algn="just">
              <a:lnSpc>
                <a:spcPts val="4424"/>
              </a:lnSpc>
            </a:pPr>
            <a:r>
              <a:rPr lang="en-US" sz="2800">
                <a:solidFill>
                  <a:srgbClr val="010101"/>
                </a:solidFill>
                <a:latin typeface="Agbalumo"/>
                <a:ea typeface="Agbalumo"/>
                <a:cs typeface="Agbalumo"/>
                <a:sym typeface="Agbalumo"/>
              </a:rPr>
              <a:t>      child-friendly care).</a:t>
            </a:r>
          </a:p>
          <a:p>
            <a:pPr algn="just" marL="604524" indent="-302262" lvl="1">
              <a:lnSpc>
                <a:spcPts val="4424"/>
              </a:lnSpc>
              <a:buFont typeface="Arial"/>
              <a:buChar char="•"/>
            </a:pPr>
            <a:r>
              <a:rPr lang="en-US" sz="2800">
                <a:solidFill>
                  <a:srgbClr val="010101"/>
                </a:solidFill>
                <a:latin typeface="Agbalumo"/>
                <a:ea typeface="Agbalumo"/>
                <a:cs typeface="Agbalumo"/>
                <a:sym typeface="Agbalumo"/>
              </a:rPr>
              <a:t>Generate engagement and trust through consistent content and offers.</a:t>
            </a:r>
          </a:p>
          <a:p>
            <a:pPr algn="just" marL="604524" indent="-302262" lvl="1">
              <a:lnSpc>
                <a:spcPts val="4424"/>
              </a:lnSpc>
              <a:buFont typeface="Arial"/>
              <a:buChar char="•"/>
            </a:pPr>
            <a:r>
              <a:rPr lang="en-US" sz="2800">
                <a:solidFill>
                  <a:srgbClr val="010101"/>
                </a:solidFill>
                <a:latin typeface="Agbalumo"/>
                <a:ea typeface="Agbalumo"/>
                <a:cs typeface="Agbalumo"/>
                <a:sym typeface="Agbalumo"/>
              </a:rPr>
              <a:t>Expansion and new openings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612091" y="5611114"/>
            <a:ext cx="4675909" cy="4114800"/>
          </a:xfrm>
          <a:custGeom>
            <a:avLst/>
            <a:gdLst/>
            <a:ahLst/>
            <a:cxnLst/>
            <a:rect r="r" b="b" t="t" l="l"/>
            <a:pathLst>
              <a:path h="4114800" w="4675909">
                <a:moveTo>
                  <a:pt x="0" y="0"/>
                </a:moveTo>
                <a:lnTo>
                  <a:pt x="4675909" y="0"/>
                </a:lnTo>
                <a:lnTo>
                  <a:pt x="46759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9217" y="1263374"/>
            <a:ext cx="6826874" cy="214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9"/>
              </a:lnSpc>
            </a:pPr>
            <a:r>
              <a:rPr lang="en-US" sz="7999">
                <a:solidFill>
                  <a:srgbClr val="010101"/>
                </a:solidFill>
                <a:latin typeface="Archive"/>
                <a:ea typeface="Archive"/>
                <a:cs typeface="Archive"/>
                <a:sym typeface="Archive"/>
              </a:rPr>
              <a:t>Campaign 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7522" y="5032639"/>
            <a:ext cx="272051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49"/>
              </a:lnSpc>
            </a:pPr>
            <a:r>
              <a:rPr lang="en-US" b="true" sz="4499">
                <a:solidFill>
                  <a:srgbClr val="FD850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Goals: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4419" y="-1641412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705" y="1498211"/>
            <a:ext cx="6098381" cy="3537061"/>
          </a:xfrm>
          <a:custGeom>
            <a:avLst/>
            <a:gdLst/>
            <a:ahLst/>
            <a:cxnLst/>
            <a:rect r="r" b="b" t="t" l="l"/>
            <a:pathLst>
              <a:path h="3537061" w="6098381">
                <a:moveTo>
                  <a:pt x="0" y="0"/>
                </a:moveTo>
                <a:lnTo>
                  <a:pt x="6098381" y="0"/>
                </a:lnTo>
                <a:lnTo>
                  <a:pt x="6098381" y="3537060"/>
                </a:lnTo>
                <a:lnTo>
                  <a:pt x="0" y="3537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832125"/>
            <a:ext cx="6831787" cy="3962437"/>
          </a:xfrm>
          <a:custGeom>
            <a:avLst/>
            <a:gdLst/>
            <a:ahLst/>
            <a:cxnLst/>
            <a:rect r="r" b="b" t="t" l="l"/>
            <a:pathLst>
              <a:path h="3962437" w="6831787">
                <a:moveTo>
                  <a:pt x="0" y="0"/>
                </a:moveTo>
                <a:lnTo>
                  <a:pt x="6831787" y="0"/>
                </a:lnTo>
                <a:lnTo>
                  <a:pt x="6831787" y="3962436"/>
                </a:lnTo>
                <a:lnTo>
                  <a:pt x="0" y="39624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0049" y="6083223"/>
            <a:ext cx="6398860" cy="3711339"/>
          </a:xfrm>
          <a:custGeom>
            <a:avLst/>
            <a:gdLst/>
            <a:ahLst/>
            <a:cxnLst/>
            <a:rect r="r" b="b" t="t" l="l"/>
            <a:pathLst>
              <a:path h="3711339" w="6398860">
                <a:moveTo>
                  <a:pt x="0" y="0"/>
                </a:moveTo>
                <a:lnTo>
                  <a:pt x="6398859" y="0"/>
                </a:lnTo>
                <a:lnTo>
                  <a:pt x="6398859" y="3711338"/>
                </a:lnTo>
                <a:lnTo>
                  <a:pt x="0" y="3711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7323" y="1672600"/>
            <a:ext cx="5984310" cy="3470900"/>
          </a:xfrm>
          <a:custGeom>
            <a:avLst/>
            <a:gdLst/>
            <a:ahLst/>
            <a:cxnLst/>
            <a:rect r="r" b="b" t="t" l="l"/>
            <a:pathLst>
              <a:path h="3470900" w="5984310">
                <a:moveTo>
                  <a:pt x="0" y="0"/>
                </a:moveTo>
                <a:lnTo>
                  <a:pt x="5984311" y="0"/>
                </a:lnTo>
                <a:lnTo>
                  <a:pt x="5984311" y="3470900"/>
                </a:lnTo>
                <a:lnTo>
                  <a:pt x="0" y="347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1271" y="3086100"/>
            <a:ext cx="4825458" cy="4114800"/>
          </a:xfrm>
          <a:custGeom>
            <a:avLst/>
            <a:gdLst/>
            <a:ahLst/>
            <a:cxnLst/>
            <a:rect r="r" b="b" t="t" l="l"/>
            <a:pathLst>
              <a:path h="4114800" w="4825458">
                <a:moveTo>
                  <a:pt x="0" y="0"/>
                </a:moveTo>
                <a:lnTo>
                  <a:pt x="4825458" y="0"/>
                </a:lnTo>
                <a:lnTo>
                  <a:pt x="4825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28169" y="2737712"/>
            <a:ext cx="4836136" cy="196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4257" indent="-202128" lvl="1">
              <a:lnSpc>
                <a:spcPts val="2621"/>
              </a:lnSpc>
              <a:spcBef>
                <a:spcPct val="0"/>
              </a:spcBef>
              <a:buFont typeface="Arial"/>
              <a:buChar char="•"/>
            </a:pPr>
            <a:r>
              <a:rPr lang="en-US" sz="1872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Digital marketing just starting.</a:t>
            </a:r>
          </a:p>
          <a:p>
            <a:pPr algn="l" marL="404257" indent="-202128" lvl="1">
              <a:lnSpc>
                <a:spcPts val="2621"/>
              </a:lnSpc>
              <a:spcBef>
                <a:spcPct val="0"/>
              </a:spcBef>
              <a:buFont typeface="Arial"/>
              <a:buChar char="•"/>
            </a:pPr>
            <a:r>
              <a:rPr lang="en-US" sz="1872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Limited online visibility compared to competitors.</a:t>
            </a:r>
          </a:p>
          <a:p>
            <a:pPr algn="l" marL="404257" indent="-202128" lvl="1">
              <a:lnSpc>
                <a:spcPts val="2621"/>
              </a:lnSpc>
              <a:spcBef>
                <a:spcPct val="0"/>
              </a:spcBef>
              <a:buFont typeface="Arial"/>
              <a:buChar char="•"/>
            </a:pPr>
            <a:r>
              <a:rPr lang="en-US" sz="1872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Relying on the doctor's personality without highlighting the assisting medical team.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56816" y="202811"/>
            <a:ext cx="857089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7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SWOT Analysis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75037" y="1967937"/>
            <a:ext cx="2281535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Strength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06306" y="2116193"/>
            <a:ext cx="4531131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Weakness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0643" y="6422201"/>
            <a:ext cx="4736794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1298" y="6425921"/>
            <a:ext cx="5100196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Opportiunities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1822" y="2921356"/>
            <a:ext cx="5629672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rofessional reputation built on years of experience 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Strong academic expertise.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State-of-the-art equipment.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000643" y="6694211"/>
            <a:ext cx="4652104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Economic conditions affecting patients’ budgets.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High competition in the area.</a:t>
            </a:r>
            <a:r>
              <a:rPr lang="en-US" sz="24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4874" y="7083425"/>
            <a:ext cx="5629672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The limited number of strong centers with the same scientific level in the region necessitates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expansion and the opening of more centers.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Start Digital marketing. 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66283" y="-72567"/>
            <a:ext cx="24345755" cy="13707167"/>
          </a:xfrm>
          <a:custGeom>
            <a:avLst/>
            <a:gdLst/>
            <a:ahLst/>
            <a:cxnLst/>
            <a:rect r="r" b="b" t="t" l="l"/>
            <a:pathLst>
              <a:path h="13707167" w="24345755">
                <a:moveTo>
                  <a:pt x="0" y="0"/>
                </a:moveTo>
                <a:lnTo>
                  <a:pt x="24345755" y="0"/>
                </a:lnTo>
                <a:lnTo>
                  <a:pt x="24345755" y="13707167"/>
                </a:lnTo>
                <a:lnTo>
                  <a:pt x="0" y="1370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086100"/>
          <a:ext cx="15882131" cy="6699494"/>
        </p:xfrm>
        <a:graphic>
          <a:graphicData uri="http://schemas.openxmlformats.org/drawingml/2006/table">
            <a:tbl>
              <a:tblPr/>
              <a:tblGrid>
                <a:gridCol w="5294044"/>
                <a:gridCol w="5294044"/>
                <a:gridCol w="5294044"/>
              </a:tblGrid>
              <a:tr h="12754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Segmentation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Targeting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Positioning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332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Families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Surroundin erea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more comfortable with high dental care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754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Seniors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Seniors need dentures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649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need medicine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Class A and B+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Premium service at competitive price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450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Cosmetic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Seeking cosmetic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Comine academic knwledge with practical experince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1262699"/>
            <a:ext cx="691058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74419" y="-1641412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63986" y="1703566"/>
            <a:ext cx="5512424" cy="8229600"/>
          </a:xfrm>
          <a:custGeom>
            <a:avLst/>
            <a:gdLst/>
            <a:ahLst/>
            <a:cxnLst/>
            <a:rect r="r" b="b" t="t" l="l"/>
            <a:pathLst>
              <a:path h="8229600" w="5512424">
                <a:moveTo>
                  <a:pt x="0" y="0"/>
                </a:moveTo>
                <a:lnTo>
                  <a:pt x="5512424" y="0"/>
                </a:lnTo>
                <a:lnTo>
                  <a:pt x="55124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734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4390" y="408166"/>
            <a:ext cx="857089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7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Buyer persona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390" y="2094192"/>
            <a:ext cx="12432847" cy="604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i="true" b="true">
                <a:solidFill>
                  <a:srgbClr val="010101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Patient seeking for treatment : </a:t>
            </a:r>
          </a:p>
          <a:p>
            <a:pPr algn="l">
              <a:lnSpc>
                <a:spcPts val="5879"/>
              </a:lnSpc>
            </a:pP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 </a:t>
            </a:r>
            <a:r>
              <a:rPr lang="en-US" sz="4199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: Marawan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</a:t>
            </a:r>
            <a:r>
              <a:rPr lang="en-US" sz="4199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: 25 year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Identifiers </a:t>
            </a:r>
            <a:r>
              <a:rPr lang="en-US" sz="4199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: need quick , painless treatment from an excellent doctor.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Fears</a:t>
            </a:r>
            <a:r>
              <a:rPr lang="en-US" sz="4199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: Repeated visits , continous pain 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4419" y="-1641412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390" y="408166"/>
            <a:ext cx="857089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7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Buyer persona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390" y="2223183"/>
            <a:ext cx="16038907" cy="604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i="true" b="true">
                <a:solidFill>
                  <a:srgbClr val="010101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Patient seeking for Cosmetic  : </a:t>
            </a:r>
          </a:p>
          <a:p>
            <a:pPr algn="l">
              <a:lnSpc>
                <a:spcPts val="5879"/>
              </a:lnSpc>
            </a:pP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Name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: Laila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Age: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30 year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Identifiers :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High interest in appearance ,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Fears: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Paying a lot of money for service dosent meet expectation , or change the doctor in the mid of treatment. 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8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4419" y="-1641412"/>
            <a:ext cx="31208825" cy="17571219"/>
          </a:xfrm>
          <a:custGeom>
            <a:avLst/>
            <a:gdLst/>
            <a:ahLst/>
            <a:cxnLst/>
            <a:rect r="r" b="b" t="t" l="l"/>
            <a:pathLst>
              <a:path h="17571219" w="31208825">
                <a:moveTo>
                  <a:pt x="0" y="0"/>
                </a:moveTo>
                <a:lnTo>
                  <a:pt x="31208825" y="0"/>
                </a:lnTo>
                <a:lnTo>
                  <a:pt x="31208825" y="17571219"/>
                </a:lnTo>
                <a:lnTo>
                  <a:pt x="0" y="17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0869" y="0"/>
            <a:ext cx="3407131" cy="3407131"/>
          </a:xfrm>
          <a:custGeom>
            <a:avLst/>
            <a:gdLst/>
            <a:ahLst/>
            <a:cxnLst/>
            <a:rect r="r" b="b" t="t" l="l"/>
            <a:pathLst>
              <a:path h="3407131" w="3407131">
                <a:moveTo>
                  <a:pt x="0" y="0"/>
                </a:moveTo>
                <a:lnTo>
                  <a:pt x="3407131" y="0"/>
                </a:lnTo>
                <a:lnTo>
                  <a:pt x="3407131" y="3407131"/>
                </a:lnTo>
                <a:lnTo>
                  <a:pt x="0" y="340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390" y="2223183"/>
            <a:ext cx="16884910" cy="530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i="true" b="true">
                <a:solidFill>
                  <a:srgbClr val="010101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Seniors : </a:t>
            </a:r>
          </a:p>
          <a:p>
            <a:pPr algn="l">
              <a:lnSpc>
                <a:spcPts val="5879"/>
              </a:lnSpc>
            </a:pP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Name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: Hany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Age: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65 year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Description :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Struggling to eat due to loss of teeth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Fears:</a:t>
            </a:r>
            <a:r>
              <a:rPr lang="en-US" sz="4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Discomfort from dental structure 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Marketing message : 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74390" y="408166"/>
            <a:ext cx="857089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7999">
                <a:solidFill>
                  <a:srgbClr val="010101"/>
                </a:solidFill>
                <a:latin typeface="Telegraf Bold"/>
                <a:ea typeface="Telegraf Bold"/>
                <a:cs typeface="Telegraf Bold"/>
                <a:sym typeface="Telegraf Bold"/>
              </a:rPr>
              <a:t>Buyer persona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DAG3oxPv4j0</dc:identifier>
  <dcterms:modified xsi:type="dcterms:W3CDTF">2011-08-01T06:04:30Z</dcterms:modified>
  <cp:revision>1</cp:revision>
  <dc:title>Blue Gradient Modern Marketing Plan Presentation</dc:title>
</cp:coreProperties>
</file>